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70" r:id="rId13"/>
    <p:sldId id="265" r:id="rId14"/>
    <p:sldId id="271" r:id="rId15"/>
    <p:sldId id="266" r:id="rId16"/>
    <p:sldId id="267" r:id="rId17"/>
    <p:sldId id="269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/>
    <p:restoredTop sz="94674"/>
  </p:normalViewPr>
  <p:slideViewPr>
    <p:cSldViewPr snapToGrid="0" snapToObjects="1">
      <p:cViewPr>
        <p:scale>
          <a:sx n="102" d="100"/>
          <a:sy n="102" d="100"/>
        </p:scale>
        <p:origin x="18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F7DA83-627F-894B-8FBC-C1A1FCC9507B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7128A2-B3BA-BC4D-B7A3-34D4713ADE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600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Source: Bombardier rapport de gestion 2019</a:t>
            </a:r>
            <a:endParaRPr lang="fr-FR" altLang="fr-FR" dirty="0"/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D4890D-3AB1-FE4F-BC83-958FDC3BCAE3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295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/>
              <a:t>Source:</a:t>
            </a:r>
            <a:r>
              <a:rPr lang="fr-FR" altLang="fr-FR" baseline="0" dirty="0" smtClean="0"/>
              <a:t> Bombardier rapport de gestion 2019</a:t>
            </a: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A2F32-39F7-3C4E-80EC-A893953F442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4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Source </a:t>
            </a:r>
            <a:r>
              <a:rPr lang="fr-FR" altLang="fr-FR" dirty="0" smtClean="0"/>
              <a:t>GAMA et </a:t>
            </a:r>
            <a:r>
              <a:rPr lang="fr-FR" altLang="fr-FR" dirty="0" err="1" smtClean="0"/>
              <a:t>AeroDynamic</a:t>
            </a:r>
            <a:endParaRPr lang="fr-FR" altLang="fr-FR" dirty="0"/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BB2E71-F37C-B345-AA51-EE201748FCD4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35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93119-BD5F-7940-BECA-94C930393CA1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2075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DFCC98-AEA7-D04D-8668-75BE4120EBC6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038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Selon le GAMA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37A1B-A7FF-8447-8A80-A6331021A3F3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46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128A2-B3BA-BC4D-B7A3-34D4713ADEB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65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Source GAMA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DA5D64-4FF2-1E47-B724-3898DA40E830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84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7F1F-D9DA-BC45-8C68-0EC457AEA343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DCCC-D061-6D47-8C82-E5C3091EBA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74B1-609F-2F4C-9861-8277DC78B220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81AD-DD29-7A49-9B88-813A9CD3CC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05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7FF5-6125-7644-9C17-F49F94284989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3B25-42A3-1541-8687-F602B71F02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07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19CE-7970-6F48-99A2-1B3E5D447652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7D35-8E9D-A74D-A8AB-C64B717BF5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58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49AB-D1E3-2C44-8F77-A3A263451956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B621-1349-DA45-B6F5-D86D2BE5B0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15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FBE9-4F67-1C40-A7D3-5A6DE36FFBB8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1E1B-12B9-9B48-A41B-4BCA920D57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7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414B-9230-7649-9940-CF5AC837DB86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DCF2-0B26-624F-B343-9DA59A6E28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59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E7AA-3DDA-AA47-939C-4170AA5C6E2A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3E2F-40BC-7B46-BA37-B2E90F2C21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B635-FC86-E843-AFDE-DB033BC8003E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C870-8D86-034A-8C45-A7705BC33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4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3497-FF96-B64F-B1DC-B5509C195676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ADD0-CE00-664D-9466-80C714E7A9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71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CD8E-7556-0A4E-ABEF-ACB5B6757FC7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3F31-7CC5-634B-BEC0-CFB7C68CA2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7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CC8F4A-2145-494B-B474-F7F731C303B9}" type="datetimeFigureOut">
              <a:rPr lang="fr-FR"/>
              <a:pPr>
                <a:defRPr/>
              </a:pPr>
              <a:t>23/08/2020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EC03AD-A5B2-854B-997F-05343D36E9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re 1"/>
          <p:cNvSpPr>
            <a:spLocks noGrp="1"/>
          </p:cNvSpPr>
          <p:nvPr>
            <p:ph type="ctrTitle"/>
          </p:nvPr>
        </p:nvSpPr>
        <p:spPr>
          <a:xfrm>
            <a:off x="1524000" y="104775"/>
            <a:ext cx="9144000" cy="1782763"/>
          </a:xfrm>
        </p:spPr>
        <p:txBody>
          <a:bodyPr/>
          <a:lstStyle/>
          <a:p>
            <a:pPr eaLnBrk="1" hangingPunct="1"/>
            <a:r>
              <a:rPr lang="fr-FR" altLang="fr-FR"/>
              <a:t>Bombardier </a:t>
            </a:r>
            <a:br>
              <a:rPr lang="fr-FR" altLang="fr-FR"/>
            </a:br>
            <a:r>
              <a:rPr lang="fr-FR" altLang="fr-FR"/>
              <a:t>Situation et perspectives</a:t>
            </a:r>
          </a:p>
        </p:txBody>
      </p:sp>
      <p:sp>
        <p:nvSpPr>
          <p:cNvPr id="3074" name="Sous-titre 2"/>
          <p:cNvSpPr>
            <a:spLocks noGrp="1"/>
          </p:cNvSpPr>
          <p:nvPr>
            <p:ph type="subTitle" idx="1"/>
          </p:nvPr>
        </p:nvSpPr>
        <p:spPr>
          <a:xfrm>
            <a:off x="2016125" y="2792413"/>
            <a:ext cx="9144000" cy="1655762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307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139950"/>
            <a:ext cx="934402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Lear-75 Liberty</a:t>
            </a:r>
          </a:p>
        </p:txBody>
      </p:sp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Bombardier a fait passer le prix de base de 13 M $ à 9,9 M $. Ce qui le rend plus compétitif avec le Phenom 300</a:t>
            </a:r>
            <a:r>
              <a:rPr lang="fr-FR" altLang="fr-FR" baseline="30000"/>
              <a:t>E</a:t>
            </a:r>
            <a:r>
              <a:rPr lang="fr-FR" altLang="fr-FR"/>
              <a:t> qui est à 9 M $.</a:t>
            </a:r>
          </a:p>
          <a:p>
            <a:pPr eaLnBrk="1" hangingPunct="1"/>
            <a:r>
              <a:rPr lang="fr-FR" altLang="fr-FR"/>
              <a:t>Il faudra voir si un éventuel rebond de la demande se fera sentir dans cette catégorie car le marché de plus en plus exigent. </a:t>
            </a:r>
          </a:p>
          <a:p>
            <a:pPr eaLnBrk="1" hangingPunct="1"/>
            <a:r>
              <a:rPr lang="fr-FR" altLang="fr-FR"/>
              <a:t>Il sera difficile de revenir à 12 livraisons en 2021.</a:t>
            </a:r>
          </a:p>
          <a:p>
            <a:pPr eaLnBrk="1" hangingPunct="1"/>
            <a:r>
              <a:rPr lang="fr-FR" altLang="fr-FR"/>
              <a:t>Les marges bénéficiaires ne sont pas très élevées dans ce segment de marché, livrer beaucoup d’appareils ne rapporte pas à court terme.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538" y="0"/>
            <a:ext cx="3336925" cy="5619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/>
              <a:t>Challenger 350</a:t>
            </a:r>
            <a:endParaRPr lang="fr-FR" dirty="0"/>
          </a:p>
        </p:txBody>
      </p:sp>
      <p:pic>
        <p:nvPicPr>
          <p:cNvPr id="1945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8800" y="3209925"/>
            <a:ext cx="5994400" cy="3203575"/>
          </a:xfrm>
        </p:spPr>
      </p:pic>
      <p:sp>
        <p:nvSpPr>
          <p:cNvPr id="19459" name="ZoneTexte 4"/>
          <p:cNvSpPr txBox="1">
            <a:spLocks noChangeArrowheads="1"/>
          </p:cNvSpPr>
          <p:nvPr/>
        </p:nvSpPr>
        <p:spPr bwMode="auto">
          <a:xfrm>
            <a:off x="198438" y="704850"/>
            <a:ext cx="11528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Moyenne de livraisons annuelles supérieur à 50 appareils.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Gros inventaire d’avions usagés en </a:t>
            </a:r>
            <a:r>
              <a:rPr lang="fr-FR" altLang="fr-FR" dirty="0" smtClean="0"/>
              <a:t>service à entretenir.</a:t>
            </a:r>
            <a:endParaRPr lang="fr-FR" altLang="fr-FR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Fiabilité, bas coût d’opération et flexibilité; le Challenger 350 est l’équivalent de l’A320 ou du B737 pour les opérateurs d’avions d’affaires.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Sensible aux variations économiques.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Challenger 350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Le ralentissement économique qui avait </a:t>
            </a:r>
            <a:r>
              <a:rPr lang="fr-FR" altLang="fr-FR" dirty="0" smtClean="0"/>
              <a:t>débuté </a:t>
            </a:r>
            <a:r>
              <a:rPr lang="fr-FR" altLang="fr-FR" dirty="0"/>
              <a:t>juste avant la COVID avait déjà une influence sur les livraisons qui étaient légèrement à la baisse.</a:t>
            </a:r>
          </a:p>
          <a:p>
            <a:pPr eaLnBrk="1" hangingPunct="1"/>
            <a:r>
              <a:rPr lang="fr-FR" altLang="fr-FR" dirty="0"/>
              <a:t>Le prix de liste est de 26 M S contre 21 M $ pour le </a:t>
            </a:r>
            <a:r>
              <a:rPr lang="fr-FR" altLang="fr-FR" dirty="0" err="1"/>
              <a:t>Preator</a:t>
            </a:r>
            <a:r>
              <a:rPr lang="fr-FR" altLang="fr-FR" dirty="0"/>
              <a:t>. </a:t>
            </a:r>
          </a:p>
          <a:p>
            <a:pPr eaLnBrk="1" hangingPunct="1"/>
            <a:r>
              <a:rPr lang="fr-FR" altLang="fr-FR" dirty="0"/>
              <a:t>Dans sa catégorie, il est le plus vendu et la taille de la flotte en service joue en sa faveur. Dès qu’il y aura reprise, les opérateurs vont passer de nouvelles commandes. </a:t>
            </a:r>
          </a:p>
          <a:p>
            <a:pPr eaLnBrk="1" hangingPunct="1"/>
            <a:r>
              <a:rPr lang="fr-FR" altLang="fr-FR" dirty="0"/>
              <a:t>Il faut s’attendre à une quarantaine de livraisons en 2021 puis un retour à 55-60 en 2022.</a:t>
            </a:r>
          </a:p>
          <a:p>
            <a:pPr eaLnBrk="1" hangingPunct="1"/>
            <a:endParaRPr lang="fr-FR" altLang="fr-FR" dirty="0"/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0225" y="185738"/>
            <a:ext cx="3511550" cy="911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Challenger 650</a:t>
            </a:r>
            <a:endParaRPr lang="fr-FR" dirty="0"/>
          </a:p>
        </p:txBody>
      </p:sp>
      <p:pic>
        <p:nvPicPr>
          <p:cNvPr id="2150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38" y="2495550"/>
            <a:ext cx="6937375" cy="3681413"/>
          </a:xfrm>
        </p:spPr>
      </p:pic>
      <p:sp>
        <p:nvSpPr>
          <p:cNvPr id="21507" name="ZoneTexte 4"/>
          <p:cNvSpPr txBox="1">
            <a:spLocks noChangeArrowheads="1"/>
          </p:cNvSpPr>
          <p:nvPr/>
        </p:nvSpPr>
        <p:spPr bwMode="auto">
          <a:xfrm>
            <a:off x="209550" y="877888"/>
            <a:ext cx="117522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Peu sensible au variations économiques mais programme en fin de vie.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Très gros inventaires d’avions usagés en </a:t>
            </a:r>
            <a:r>
              <a:rPr lang="fr-FR" altLang="fr-FR" dirty="0" smtClean="0"/>
              <a:t>service à entretenir.</a:t>
            </a:r>
            <a:endParaRPr lang="fr-FR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Challenger 650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Le vénérable Challenger 650 a longtemps été le pain et le beure de Bombardier, mais plus maintenant. </a:t>
            </a:r>
          </a:p>
          <a:p>
            <a:pPr eaLnBrk="1" hangingPunct="1"/>
            <a:r>
              <a:rPr lang="fr-FR" altLang="fr-FR"/>
              <a:t>À plus de 32 M $, le Challenger est moins performant que le Cessna Longitude à 27 M $.</a:t>
            </a:r>
          </a:p>
          <a:p>
            <a:pPr eaLnBrk="1" hangingPunct="1"/>
            <a:r>
              <a:rPr lang="fr-FR" altLang="fr-FR"/>
              <a:t>Le livraisons annuelles vont diminuer, mais le service après vente représente encore un bon potentiel de revenu.</a:t>
            </a:r>
          </a:p>
          <a:p>
            <a:pPr eaLnBrk="1" hangingPunct="1"/>
            <a:r>
              <a:rPr lang="fr-FR" altLang="fr-FR"/>
              <a:t>12 à 15 livraisons en 2021 pas plus.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5273675" y="0"/>
            <a:ext cx="1644650" cy="944563"/>
          </a:xfrm>
        </p:spPr>
        <p:txBody>
          <a:bodyPr/>
          <a:lstStyle/>
          <a:p>
            <a:pPr eaLnBrk="1" hangingPunct="1"/>
            <a:r>
              <a:rPr lang="fr-FR" altLang="fr-FR"/>
              <a:t>Global</a:t>
            </a:r>
          </a:p>
        </p:txBody>
      </p:sp>
      <p:pic>
        <p:nvPicPr>
          <p:cNvPr id="2355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632075"/>
            <a:ext cx="10515600" cy="3457575"/>
          </a:xfrm>
        </p:spPr>
      </p:pic>
      <p:sp>
        <p:nvSpPr>
          <p:cNvPr id="23555" name="ZoneTexte 4"/>
          <p:cNvSpPr txBox="1">
            <a:spLocks noChangeArrowheads="1"/>
          </p:cNvSpPr>
          <p:nvPr/>
        </p:nvSpPr>
        <p:spPr bwMode="auto">
          <a:xfrm>
            <a:off x="361950" y="1062038"/>
            <a:ext cx="11468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/>
              <a:t>Historique de livraisons annuelles supérieures à 40 appareils.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/>
              <a:t>Bon inventaire d’avions usagés en service.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/>
              <a:t>Indifférent aux variations économiques. Bonne plateforme pour avions de surveillance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La confrontation Bombardier-Gulfstream</a:t>
            </a:r>
          </a:p>
        </p:txBody>
      </p:sp>
      <p:pic>
        <p:nvPicPr>
          <p:cNvPr id="2457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988" y="1825625"/>
            <a:ext cx="7566025" cy="43513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La confrontation Bombardier-Gulfstream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Le Global 7500 et le G700 sont dans un marché que les crises économiques n’affectent pas. </a:t>
            </a:r>
          </a:p>
          <a:p>
            <a:pPr eaLnBrk="1" hangingPunct="1"/>
            <a:r>
              <a:rPr lang="fr-FR" altLang="fr-FR"/>
              <a:t>La COVID19 a fait passer au deuxième rang le Flagscam et la crainte du virus est maintenant la principale préoccupation.</a:t>
            </a:r>
          </a:p>
          <a:p>
            <a:pPr eaLnBrk="1" hangingPunct="1"/>
            <a:r>
              <a:rPr lang="fr-FR" altLang="fr-FR"/>
              <a:t>Juste deux compétiteurs et les marges bénéficiaires sont bonnes.</a:t>
            </a:r>
          </a:p>
          <a:p>
            <a:pPr eaLnBrk="1" hangingPunct="1"/>
            <a:r>
              <a:rPr lang="fr-FR" altLang="fr-FR"/>
              <a:t>Bombardier vise une cadence de 40 à 44 Global 7500 par année. À cela il faut ajouter une dizaine de Global 5500 et 6500.</a:t>
            </a:r>
          </a:p>
          <a:p>
            <a:pPr eaLnBrk="1" hangingPunct="1"/>
            <a:r>
              <a:rPr lang="fr-FR" altLang="fr-FR"/>
              <a:t>Au besoin, Bombardier a toujours la carte du Global 8000.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Revenus de Bombardier en 2021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44 Global 7500 @ 75 M $= 3 300 M $</a:t>
            </a:r>
          </a:p>
          <a:p>
            <a:pPr eaLnBrk="1" hangingPunct="1"/>
            <a:r>
              <a:rPr lang="fr-FR" altLang="fr-FR"/>
              <a:t>10 Global 5500 et 6500 à 52 M $= 520 M $</a:t>
            </a:r>
          </a:p>
          <a:p>
            <a:pPr eaLnBrk="1" hangingPunct="1"/>
            <a:r>
              <a:rPr lang="fr-FR" altLang="fr-FR"/>
              <a:t>12 Challenger 650 à 32,4 M $=390 M $</a:t>
            </a:r>
          </a:p>
          <a:p>
            <a:pPr eaLnBrk="1" hangingPunct="1"/>
            <a:r>
              <a:rPr lang="fr-FR" altLang="fr-FR"/>
              <a:t>45 Challenger 350 à 26 M $=1 170 M $ </a:t>
            </a:r>
          </a:p>
          <a:p>
            <a:pPr eaLnBrk="1" hangingPunct="1"/>
            <a:r>
              <a:rPr lang="fr-FR" altLang="fr-FR"/>
              <a:t>12 Lear -75 à 9,9 M $= 120 M $</a:t>
            </a:r>
          </a:p>
          <a:p>
            <a:pPr eaLnBrk="1" hangingPunct="1"/>
            <a:r>
              <a:rPr lang="fr-FR" altLang="fr-FR"/>
              <a:t>Total de 5 500 M $ </a:t>
            </a:r>
          </a:p>
          <a:p>
            <a:pPr eaLnBrk="1" hangingPunct="1"/>
            <a:r>
              <a:rPr lang="fr-FR" altLang="fr-FR"/>
              <a:t>Moins une moyenne d’escompte de 10 %= 4 950 M $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Revenus de Bombardier en 2021</a:t>
            </a:r>
          </a:p>
        </p:txBody>
      </p:sp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/>
            <a:r>
              <a:rPr lang="fr-FR" altLang="fr-FR" dirty="0"/>
              <a:t>Revenus de la vente d’avions                                                       4 950 M $</a:t>
            </a:r>
          </a:p>
          <a:p>
            <a:pPr algn="r" eaLnBrk="1" hangingPunct="1"/>
            <a:r>
              <a:rPr lang="fr-FR" altLang="fr-FR" dirty="0"/>
              <a:t>Autres revenus                                                                               1 000 M $</a:t>
            </a:r>
          </a:p>
          <a:p>
            <a:pPr algn="r" eaLnBrk="1" hangingPunct="1"/>
            <a:r>
              <a:rPr lang="fr-FR" altLang="fr-FR" dirty="0"/>
              <a:t>Total                                                                                                 5 950 M $</a:t>
            </a:r>
          </a:p>
          <a:p>
            <a:pPr algn="r" eaLnBrk="1" hangingPunct="1"/>
            <a:r>
              <a:rPr lang="fr-FR" altLang="fr-FR" dirty="0" smtClean="0"/>
              <a:t>Marge bénéficiaire     	                                                                   595 </a:t>
            </a:r>
            <a:r>
              <a:rPr lang="fr-FR" altLang="fr-FR" dirty="0"/>
              <a:t>M $</a:t>
            </a:r>
          </a:p>
          <a:p>
            <a:pPr eaLnBrk="1" hangingPunct="1"/>
            <a:r>
              <a:rPr lang="fr-FR" altLang="fr-FR" dirty="0" smtClean="0"/>
              <a:t>La marge de 10 </a:t>
            </a:r>
            <a:r>
              <a:rPr lang="fr-FR" altLang="fr-FR" dirty="0"/>
              <a:t>% minimum </a:t>
            </a:r>
            <a:r>
              <a:rPr lang="fr-FR" altLang="fr-FR" smtClean="0"/>
              <a:t>est essentielle afin </a:t>
            </a:r>
            <a:r>
              <a:rPr lang="fr-FR" altLang="fr-FR" dirty="0"/>
              <a:t>de pouvoir rembourser les intérêts de la dette et une </a:t>
            </a:r>
            <a:r>
              <a:rPr lang="fr-FR" altLang="fr-FR"/>
              <a:t>partie </a:t>
            </a:r>
            <a:r>
              <a:rPr lang="fr-FR" altLang="fr-FR" smtClean="0"/>
              <a:t>du capital. </a:t>
            </a:r>
            <a:endParaRPr lang="fr-FR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La Dette de Bombardier</a:t>
            </a:r>
          </a:p>
        </p:txBody>
      </p:sp>
      <p:sp>
        <p:nvSpPr>
          <p:cNvPr id="409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Présentement, la dette totale est de +- 10,3 G $ </a:t>
            </a:r>
            <a:endParaRPr lang="fr-CA" altLang="fr-FR" dirty="0" smtClean="0"/>
          </a:p>
          <a:p>
            <a:pPr eaLnBrk="1" hangingPunct="1"/>
            <a:r>
              <a:rPr lang="fr-CA" altLang="fr-FR" dirty="0"/>
              <a:t>En 2019, les intérêts sur la dette ont coutés 637 M $. </a:t>
            </a:r>
            <a:endParaRPr lang="fr-CA" altLang="fr-FR" dirty="0" smtClean="0"/>
          </a:p>
          <a:p>
            <a:pPr eaLnBrk="1" hangingPunct="1"/>
            <a:r>
              <a:rPr lang="fr-CA" altLang="fr-FR" dirty="0" smtClean="0"/>
              <a:t>Le </a:t>
            </a:r>
            <a:r>
              <a:rPr lang="fr-CA" altLang="fr-FR" dirty="0"/>
              <a:t>vente de la division transport va rapporter environ 4,7 G $. De ce montant 375 M $ sont à rembourser sur le dernier prêt obtenu en juillet. Donc il reste 4,3 G $ pour le restant dettes. </a:t>
            </a:r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Revenus de Bombardier en 2021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42" y="1825625"/>
            <a:ext cx="7065316" cy="4351338"/>
          </a:xfrm>
        </p:spPr>
      </p:pic>
    </p:spTree>
    <p:extLst>
      <p:ext uri="{BB962C8B-B14F-4D97-AF65-F5344CB8AC3E}">
        <p14:creationId xmlns:p14="http://schemas.microsoft.com/office/powerpoint/2010/main" val="22984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Échéance de la dette de Bombardier</a:t>
            </a:r>
          </a:p>
        </p:txBody>
      </p:sp>
      <p:pic>
        <p:nvPicPr>
          <p:cNvPr id="512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6588" y="1838325"/>
            <a:ext cx="5838825" cy="43513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/>
          </p:nvPr>
        </p:nvSpPr>
        <p:spPr>
          <a:xfrm flipH="1">
            <a:off x="4186238" y="2530475"/>
            <a:ext cx="2947987" cy="1271588"/>
          </a:xfrm>
        </p:spPr>
        <p:txBody>
          <a:bodyPr/>
          <a:lstStyle/>
          <a:p>
            <a:pPr algn="ctr" eaLnBrk="1" hangingPunct="1"/>
            <a:endParaRPr lang="fr-FR" altLang="fr-FR"/>
          </a:p>
        </p:txBody>
      </p:sp>
      <p:pic>
        <p:nvPicPr>
          <p:cNvPr id="717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5" y="288925"/>
            <a:ext cx="8763000" cy="6188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La dette de Bombardier</a:t>
            </a:r>
          </a:p>
        </p:txBody>
      </p:sp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Si on applique les 4,3 G $ restant de la vente sur la dette, cette dernière sera alors de l’ordre de +- 5,7 G $. C’est une somme considérable qui va demander une gestion serrée des finances au cours des prochaines années. 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Marché avions d’affaires en 2019</a:t>
            </a:r>
          </a:p>
        </p:txBody>
      </p:sp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dirty="0" err="1"/>
              <a:t>Gulstream</a:t>
            </a:r>
            <a:r>
              <a:rPr lang="fr-CA" altLang="fr-FR" dirty="0"/>
              <a:t> a 33 % des ventes, BBD 24%, </a:t>
            </a:r>
            <a:r>
              <a:rPr lang="fr-CA" altLang="fr-FR" dirty="0" err="1"/>
              <a:t>Textron-Cessna</a:t>
            </a:r>
            <a:r>
              <a:rPr lang="fr-CA" altLang="fr-FR" dirty="0"/>
              <a:t> 16%, Dassault 8% et </a:t>
            </a:r>
            <a:r>
              <a:rPr lang="fr-CA" altLang="fr-FR" dirty="0" err="1"/>
              <a:t>Embraer</a:t>
            </a:r>
            <a:r>
              <a:rPr lang="fr-CA" altLang="fr-FR" dirty="0"/>
              <a:t> 6%.  </a:t>
            </a:r>
            <a:endParaRPr lang="fr-FR" altLang="fr-FR" dirty="0"/>
          </a:p>
          <a:p>
            <a:pPr eaLnBrk="1" hangingPunct="1"/>
            <a:r>
              <a:rPr lang="fr-CA" altLang="fr-FR" dirty="0"/>
              <a:t>67,1% Amérique du Nord, 14,3% Europe, 8% Asie Pacifique, 5,9% Amérique Latine et 4,6% Moyen Orient et Afrique.</a:t>
            </a:r>
            <a:endParaRPr lang="fr-FR" altLang="fr-FR" dirty="0"/>
          </a:p>
          <a:p>
            <a:pPr eaLnBrk="1" hangingPunct="1"/>
            <a:r>
              <a:rPr lang="fr-CA" altLang="fr-FR" dirty="0"/>
              <a:t> </a:t>
            </a:r>
            <a:r>
              <a:rPr lang="fr-CA" altLang="fr-FR" dirty="0" smtClean="0"/>
              <a:t>71 % des appareils sont détenus par des entreprises qui les utilisent à leur propres fins. 19 % appartiennent des des compagnies de nolisement et 3 % à des fractionnels</a:t>
            </a:r>
            <a:endParaRPr lang="fr-FR" altLang="fr-FR" dirty="0"/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Le rebond</a:t>
            </a:r>
          </a:p>
        </p:txBody>
      </p:sp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Aux États-Unis le nombre de vols est à 85% de ce qu’il était en 2019</a:t>
            </a:r>
          </a:p>
          <a:p>
            <a:pPr eaLnBrk="1" hangingPunct="1"/>
            <a:r>
              <a:rPr lang="fr-FR" altLang="fr-FR"/>
              <a:t>Mais se sont presqu’exclusivement les opérateurs.</a:t>
            </a:r>
          </a:p>
          <a:p>
            <a:pPr eaLnBrk="1" hangingPunct="1"/>
            <a:r>
              <a:rPr lang="fr-FR" altLang="fr-FR"/>
              <a:t>Les compagnies privées qui n’ont qu’un seul appareil qui n’est pas offert au nolisement ne volent pas.</a:t>
            </a:r>
          </a:p>
          <a:p>
            <a:pPr eaLnBrk="1" hangingPunct="1"/>
            <a:r>
              <a:rPr lang="fr-FR" altLang="fr-FR"/>
              <a:t>Le nolisement place les opérateurs d’avions d’affaires dans une bien meilleur position que les compagnies aériennes; un vol nolisé offre toujours une marge bénéficiaire tandis que les compagnies aériennes opèrent des vols à perte. </a:t>
            </a:r>
          </a:p>
          <a:p>
            <a:pPr eaLnBrk="1" hangingPunct="1"/>
            <a:endParaRPr lang="fr-FR" altLang="fr-FR"/>
          </a:p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Le Rebond</a:t>
            </a: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Les opérateurs d’avions d’affaires font face à une demande accrue de nolisement pour les vacances. </a:t>
            </a:r>
          </a:p>
          <a:p>
            <a:pPr eaLnBrk="1" hangingPunct="1"/>
            <a:r>
              <a:rPr lang="fr-FR" altLang="fr-FR" dirty="0"/>
              <a:t>Il faut s’attendre à un ralentissement à l’automne. </a:t>
            </a:r>
          </a:p>
          <a:p>
            <a:pPr eaLnBrk="1" hangingPunct="1"/>
            <a:r>
              <a:rPr lang="fr-FR" altLang="fr-FR" dirty="0"/>
              <a:t>L’inventaire et le prix des avions usagés sont stables.</a:t>
            </a:r>
          </a:p>
          <a:p>
            <a:pPr eaLnBrk="1" hangingPunct="1"/>
            <a:r>
              <a:rPr lang="fr-FR" altLang="fr-FR" dirty="0"/>
              <a:t>Le nouveaux </a:t>
            </a:r>
            <a:r>
              <a:rPr lang="fr-FR" altLang="fr-FR" dirty="0" smtClean="0"/>
              <a:t>entrants sur le marché </a:t>
            </a:r>
            <a:r>
              <a:rPr lang="fr-FR" altLang="fr-FR" dirty="0"/>
              <a:t>vont soit acheter usagé ou dans les modèles d’entrée de gamme comme le Lear-75 et le Challenger 350.</a:t>
            </a:r>
          </a:p>
          <a:p>
            <a:pPr eaLnBrk="1" hangingPunct="1"/>
            <a:r>
              <a:rPr lang="fr-FR" altLang="fr-FR" dirty="0"/>
              <a:t>Pour l’instant, il n’y a pas de hausse de commandes.</a:t>
            </a:r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4275138" y="265113"/>
            <a:ext cx="3641725" cy="709612"/>
          </a:xfrm>
        </p:spPr>
        <p:txBody>
          <a:bodyPr/>
          <a:lstStyle/>
          <a:p>
            <a:pPr eaLnBrk="1" hangingPunct="1"/>
            <a:r>
              <a:rPr lang="fr-FR" altLang="fr-FR"/>
              <a:t>Lear-75 Liberty</a:t>
            </a:r>
          </a:p>
        </p:txBody>
      </p:sp>
      <p:pic>
        <p:nvPicPr>
          <p:cNvPr id="1638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413" y="1825625"/>
            <a:ext cx="7115175" cy="4351338"/>
          </a:xfrm>
        </p:spPr>
      </p:pic>
      <p:sp>
        <p:nvSpPr>
          <p:cNvPr id="16387" name="ZoneTexte 5"/>
          <p:cNvSpPr txBox="1">
            <a:spLocks noChangeArrowheads="1"/>
          </p:cNvSpPr>
          <p:nvPr/>
        </p:nvSpPr>
        <p:spPr bwMode="auto">
          <a:xfrm>
            <a:off x="215900" y="831850"/>
            <a:ext cx="118665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Forte chute des livraisons en 2002 et 2009 et en baisse constante depuis 2011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Gros inventaire d’appareils usagés en </a:t>
            </a:r>
            <a:r>
              <a:rPr lang="fr-FR" altLang="fr-FR" dirty="0" smtClean="0"/>
              <a:t>service à entretenir. </a:t>
            </a:r>
            <a:endParaRPr lang="fr-FR" altLang="fr-FR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/>
              <a:t>Très sensible aux variations économiques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923</Words>
  <Application>Microsoft Macintosh PowerPoint</Application>
  <PresentationFormat>Grand écran</PresentationFormat>
  <Paragraphs>89</Paragraphs>
  <Slides>20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Thème Office</vt:lpstr>
      <vt:lpstr>Bombardier  Situation et perspectives</vt:lpstr>
      <vt:lpstr>La Dette de Bombardier</vt:lpstr>
      <vt:lpstr>Échéance de la dette de Bombardier</vt:lpstr>
      <vt:lpstr>Présentation PowerPoint</vt:lpstr>
      <vt:lpstr>La dette de Bombardier</vt:lpstr>
      <vt:lpstr>Marché avions d’affaires en 2019</vt:lpstr>
      <vt:lpstr>Le rebond</vt:lpstr>
      <vt:lpstr>Le Rebond</vt:lpstr>
      <vt:lpstr>Lear-75 Liberty</vt:lpstr>
      <vt:lpstr>Lear-75 Liberty</vt:lpstr>
      <vt:lpstr>Challenger 350</vt:lpstr>
      <vt:lpstr>Challenger 350</vt:lpstr>
      <vt:lpstr>Challenger 650</vt:lpstr>
      <vt:lpstr>Challenger 650</vt:lpstr>
      <vt:lpstr>Global</vt:lpstr>
      <vt:lpstr>La confrontation Bombardier-Gulfstream</vt:lpstr>
      <vt:lpstr>La confrontation Bombardier-Gulfstream</vt:lpstr>
      <vt:lpstr>Revenus de Bombardier en 2021</vt:lpstr>
      <vt:lpstr>Revenus de Bombardier en 2021</vt:lpstr>
      <vt:lpstr>Revenus de Bombardier en 2021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Bombardier  Situation et perspexctive</dc:title>
  <dc:creator>Utilisateur de Microsoft Office</dc:creator>
  <cp:lastModifiedBy>Utilisateur de Microsoft Office</cp:lastModifiedBy>
  <cp:revision>49</cp:revision>
  <dcterms:created xsi:type="dcterms:W3CDTF">2020-08-09T19:27:36Z</dcterms:created>
  <dcterms:modified xsi:type="dcterms:W3CDTF">2020-08-24T01:33:25Z</dcterms:modified>
</cp:coreProperties>
</file>