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72" r:id="rId4"/>
    <p:sldId id="273" r:id="rId5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6"/>
    <p:restoredTop sz="94674"/>
  </p:normalViewPr>
  <p:slideViewPr>
    <p:cSldViewPr snapToGrid="0" snapToObjects="1">
      <p:cViewPr>
        <p:scale>
          <a:sx n="151" d="100"/>
          <a:sy n="151" d="100"/>
        </p:scale>
        <p:origin x="-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F7DA83-627F-894B-8FBC-C1A1FCC9507B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7128A2-B3BA-BC4D-B7A3-34D4713ADEB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600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E7F1F-D9DA-BC45-8C68-0EC457AEA343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BDCCC-D061-6D47-8C82-E5C3091EBA8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F74B1-609F-2F4C-9861-8277DC78B220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281AD-DD29-7A49-9B88-813A9CD3CC7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05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E7FF5-6125-7644-9C17-F49F94284989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83B25-42A3-1541-8687-F602B71F02A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07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919CE-7970-6F48-99A2-1B3E5D447652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D7D35-8E9D-A74D-A8AB-C64B717BF5E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58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A49AB-D1E3-2C44-8F77-A3A263451956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DB621-1349-DA45-B6F5-D86D2BE5B0B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15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8FBE9-4F67-1C40-A7D3-5A6DE36FFBB8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41E1B-12B9-9B48-A41B-4BCA920D57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7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2414B-9230-7649-9940-CF5AC837DB86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CDCF2-0B26-624F-B343-9DA59A6E28C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59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EE7AA-3DDA-AA47-939C-4170AA5C6E2A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73E2F-40BC-7B46-BA37-B2E90F2C21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9B635-FC86-E843-AFDE-DB033BC8003E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7C870-8D86-034A-8C45-A7705BC33B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410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3497-FF96-B64F-B1DC-B5509C195676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DADD0-CE00-664D-9466-80C714E7A91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71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BCD8E-7556-0A4E-ABEF-ACB5B6757FC7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D3F31-7CC5-634B-BEC0-CFB7C68CA23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37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CC8F4A-2145-494B-B474-F7F731C303B9}" type="datetimeFigureOut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EC03AD-A5B2-854B-997F-05343D36E9A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/>
          <p:cNvSpPr>
            <a:spLocks noGrp="1"/>
          </p:cNvSpPr>
          <p:nvPr>
            <p:ph type="ctrTitle"/>
          </p:nvPr>
        </p:nvSpPr>
        <p:spPr>
          <a:xfrm>
            <a:off x="1524000" y="104775"/>
            <a:ext cx="9144000" cy="1782763"/>
          </a:xfrm>
        </p:spPr>
        <p:txBody>
          <a:bodyPr/>
          <a:lstStyle/>
          <a:p>
            <a:pPr eaLnBrk="1" hangingPunct="1"/>
            <a:r>
              <a:rPr lang="fr-FR" altLang="fr-FR" sz="4800" dirty="0"/>
              <a:t>Bombardier </a:t>
            </a:r>
            <a:br>
              <a:rPr lang="fr-FR" altLang="fr-FR" sz="4800" dirty="0"/>
            </a:br>
            <a:r>
              <a:rPr lang="fr-FR" altLang="fr-FR" sz="4800" dirty="0"/>
              <a:t>Situation et </a:t>
            </a:r>
            <a:r>
              <a:rPr lang="fr-FR" altLang="fr-FR" sz="4800" dirty="0" smtClean="0"/>
              <a:t>perspectives révisée</a:t>
            </a:r>
            <a:endParaRPr lang="fr-FR" altLang="fr-FR" sz="4800" dirty="0"/>
          </a:p>
        </p:txBody>
      </p:sp>
      <p:sp>
        <p:nvSpPr>
          <p:cNvPr id="3074" name="Sous-titre 2"/>
          <p:cNvSpPr>
            <a:spLocks noGrp="1"/>
          </p:cNvSpPr>
          <p:nvPr>
            <p:ph type="subTitle" idx="1"/>
          </p:nvPr>
        </p:nvSpPr>
        <p:spPr>
          <a:xfrm>
            <a:off x="2016125" y="2792413"/>
            <a:ext cx="9144000" cy="1655762"/>
          </a:xfrm>
        </p:spPr>
        <p:txBody>
          <a:bodyPr/>
          <a:lstStyle/>
          <a:p>
            <a:pPr eaLnBrk="1" hangingPunct="1"/>
            <a:endParaRPr lang="fr-FR" altLang="fr-FR"/>
          </a:p>
        </p:txBody>
      </p:sp>
      <p:pic>
        <p:nvPicPr>
          <p:cNvPr id="3075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2139950"/>
            <a:ext cx="9344025" cy="427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altLang="fr-FR"/>
              <a:t>La dette de Bombardier</a:t>
            </a:r>
          </a:p>
        </p:txBody>
      </p:sp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CA" altLang="fr-FR" dirty="0"/>
              <a:t>Si on applique les 4,3 G $ restant de la vente sur la dette, cette dernière sera alors de l’ordre de +- 5,7 G $. C’est une somme considérable qui va demander une gestion serrée des finances au cours des prochaines années. </a:t>
            </a:r>
            <a:endParaRPr lang="fr-CA" altLang="fr-FR" dirty="0" smtClean="0"/>
          </a:p>
          <a:p>
            <a:pPr eaLnBrk="1" hangingPunct="1"/>
            <a:r>
              <a:rPr lang="fr-CA" altLang="fr-FR" dirty="0" smtClean="0">
                <a:solidFill>
                  <a:srgbClr val="FF0000"/>
                </a:solidFill>
              </a:rPr>
              <a:t>Le dette nette devrais plutôt être de +- 4,5 G $ </a:t>
            </a:r>
            <a:endParaRPr lang="fr-CA" altLang="fr-FR" dirty="0">
              <a:solidFill>
                <a:srgbClr val="FF0000"/>
              </a:solidFill>
            </a:endParaRPr>
          </a:p>
          <a:p>
            <a:pPr eaLnBrk="1" hangingPunct="1"/>
            <a:endParaRPr lang="fr-FR" altLang="fr-FR" dirty="0" smtClean="0"/>
          </a:p>
          <a:p>
            <a:pPr eaLnBrk="1" hangingPunct="1"/>
            <a:endParaRPr lang="fr-FR" alt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altLang="fr-FR"/>
              <a:t>Revenus de Bombardier en 2021</a:t>
            </a:r>
          </a:p>
        </p:txBody>
      </p:sp>
      <p:sp>
        <p:nvSpPr>
          <p:cNvPr id="2765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44 </a:t>
            </a:r>
            <a:r>
              <a:rPr lang="fr-FR" altLang="fr-FR" dirty="0"/>
              <a:t>Global 7500 @ 75 M $= 3 300 M </a:t>
            </a:r>
            <a:r>
              <a:rPr lang="fr-FR" altLang="fr-FR" dirty="0" smtClean="0"/>
              <a:t>$        </a:t>
            </a:r>
            <a:r>
              <a:rPr lang="fr-FR" altLang="fr-FR" dirty="0" smtClean="0">
                <a:solidFill>
                  <a:srgbClr val="FF0000"/>
                </a:solidFill>
              </a:rPr>
              <a:t>37 Global 7500 = 2 775 M $</a:t>
            </a:r>
            <a:endParaRPr lang="fr-FR" altLang="fr-FR" dirty="0"/>
          </a:p>
          <a:p>
            <a:pPr eaLnBrk="1" hangingPunct="1"/>
            <a:r>
              <a:rPr lang="fr-FR" altLang="fr-FR" dirty="0"/>
              <a:t>10 Global 5500 et 6500 à 52 M $= 520 M </a:t>
            </a:r>
            <a:r>
              <a:rPr lang="fr-FR" altLang="fr-FR" dirty="0" smtClean="0"/>
              <a:t>$ </a:t>
            </a:r>
            <a:r>
              <a:rPr lang="fr-FR" altLang="fr-FR" dirty="0" smtClean="0">
                <a:solidFill>
                  <a:srgbClr val="FF0000"/>
                </a:solidFill>
              </a:rPr>
              <a:t>Inchangé              =520 M $</a:t>
            </a:r>
            <a:endParaRPr lang="fr-FR" altLang="fr-FR" dirty="0"/>
          </a:p>
          <a:p>
            <a:pPr eaLnBrk="1" hangingPunct="1"/>
            <a:r>
              <a:rPr lang="fr-FR" altLang="fr-FR" dirty="0"/>
              <a:t>12 Challenger 650 à 32,4 M $=390 M </a:t>
            </a:r>
            <a:r>
              <a:rPr lang="fr-FR" altLang="fr-FR" dirty="0" smtClean="0"/>
              <a:t>$        </a:t>
            </a:r>
            <a:r>
              <a:rPr lang="fr-FR" altLang="fr-FR" dirty="0" smtClean="0">
                <a:solidFill>
                  <a:srgbClr val="FF0000"/>
                </a:solidFill>
              </a:rPr>
              <a:t>8 Challenger        =260 M $</a:t>
            </a:r>
            <a:endParaRPr lang="fr-FR" altLang="fr-FR" dirty="0"/>
          </a:p>
          <a:p>
            <a:pPr eaLnBrk="1" hangingPunct="1"/>
            <a:r>
              <a:rPr lang="fr-FR" altLang="fr-FR" dirty="0"/>
              <a:t>45 Challenger 350 à 26 M $=1 170 M $ </a:t>
            </a:r>
            <a:r>
              <a:rPr lang="fr-FR" altLang="fr-FR" dirty="0" smtClean="0">
                <a:solidFill>
                  <a:srgbClr val="FF0000"/>
                </a:solidFill>
              </a:rPr>
              <a:t>37 Challenger 650     =962 M $</a:t>
            </a:r>
            <a:endParaRPr lang="fr-FR" altLang="fr-FR" dirty="0"/>
          </a:p>
          <a:p>
            <a:pPr eaLnBrk="1" hangingPunct="1"/>
            <a:r>
              <a:rPr lang="fr-FR" altLang="fr-FR" dirty="0"/>
              <a:t>12 Lear -75 à 9,9 M $= 120 M </a:t>
            </a:r>
            <a:r>
              <a:rPr lang="fr-FR" altLang="fr-FR" dirty="0" smtClean="0"/>
              <a:t>$               </a:t>
            </a:r>
            <a:r>
              <a:rPr lang="fr-FR" altLang="fr-FR" dirty="0" smtClean="0">
                <a:solidFill>
                  <a:srgbClr val="FF0000"/>
                </a:solidFill>
              </a:rPr>
              <a:t>8 Lear75                        =79 M $</a:t>
            </a:r>
            <a:endParaRPr lang="fr-FR" altLang="fr-FR" dirty="0"/>
          </a:p>
          <a:p>
            <a:pPr eaLnBrk="1" hangingPunct="1"/>
            <a:r>
              <a:rPr lang="fr-FR" altLang="fr-FR" dirty="0"/>
              <a:t>Total de 5 500 M $ </a:t>
            </a:r>
            <a:r>
              <a:rPr lang="fr-FR" altLang="fr-FR" dirty="0" smtClean="0"/>
              <a:t>                                                         </a:t>
            </a:r>
            <a:r>
              <a:rPr lang="fr-FR" altLang="fr-FR" dirty="0" smtClean="0">
                <a:solidFill>
                  <a:srgbClr val="FF0000"/>
                </a:solidFill>
              </a:rPr>
              <a:t>Total de 4 596 M $</a:t>
            </a:r>
            <a:endParaRPr lang="fr-FR" altLang="fr-FR" dirty="0">
              <a:solidFill>
                <a:srgbClr val="FF0000"/>
              </a:solidFill>
            </a:endParaRPr>
          </a:p>
          <a:p>
            <a:pPr eaLnBrk="1" hangingPunct="1"/>
            <a:r>
              <a:rPr lang="fr-FR" altLang="fr-FR" dirty="0"/>
              <a:t>Moins une moyenne d’escompte de 10 %= 4 950 M </a:t>
            </a:r>
            <a:r>
              <a:rPr lang="fr-FR" altLang="fr-FR" dirty="0" smtClean="0"/>
              <a:t>           </a:t>
            </a:r>
            <a:r>
              <a:rPr lang="fr-FR" altLang="fr-FR" dirty="0" smtClean="0">
                <a:solidFill>
                  <a:srgbClr val="FF0000"/>
                </a:solidFill>
              </a:rPr>
              <a:t>$ 4 137 M $</a:t>
            </a:r>
            <a:endParaRPr lang="fr-FR" alt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altLang="fr-FR"/>
              <a:t>Revenus de Bombardier en 2021</a:t>
            </a:r>
          </a:p>
        </p:txBody>
      </p:sp>
      <p:sp>
        <p:nvSpPr>
          <p:cNvPr id="2867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altLang="fr-FR" dirty="0"/>
              <a:t>Revenus de la vente d’avions                                  </a:t>
            </a:r>
            <a:r>
              <a:rPr lang="fr-FR" altLang="fr-FR" dirty="0" smtClean="0"/>
              <a:t> </a:t>
            </a:r>
            <a:r>
              <a:rPr lang="fr-FR" altLang="fr-FR" dirty="0"/>
              <a:t>4 950 M </a:t>
            </a:r>
            <a:r>
              <a:rPr lang="fr-FR" altLang="fr-FR" dirty="0" smtClean="0"/>
              <a:t>$  </a:t>
            </a:r>
            <a:r>
              <a:rPr lang="fr-FR" altLang="fr-FR" dirty="0" smtClean="0">
                <a:solidFill>
                  <a:srgbClr val="FF0000"/>
                </a:solidFill>
              </a:rPr>
              <a:t>4 137 M $ </a:t>
            </a:r>
            <a:endParaRPr lang="fr-FR" altLang="fr-FR" dirty="0"/>
          </a:p>
          <a:p>
            <a:pPr eaLnBrk="1" hangingPunct="1"/>
            <a:r>
              <a:rPr lang="fr-FR" altLang="fr-FR" dirty="0"/>
              <a:t>Autres revenus                                                           </a:t>
            </a:r>
            <a:r>
              <a:rPr lang="fr-FR" altLang="fr-FR" dirty="0" smtClean="0"/>
              <a:t>1 </a:t>
            </a:r>
            <a:r>
              <a:rPr lang="fr-FR" altLang="fr-FR" dirty="0"/>
              <a:t>000 M </a:t>
            </a:r>
            <a:r>
              <a:rPr lang="fr-FR" altLang="fr-FR" dirty="0" smtClean="0"/>
              <a:t>$   </a:t>
            </a:r>
            <a:r>
              <a:rPr lang="fr-FR" altLang="fr-FR" dirty="0" smtClean="0">
                <a:solidFill>
                  <a:srgbClr val="FF0000"/>
                </a:solidFill>
              </a:rPr>
              <a:t>1 000 M $</a:t>
            </a:r>
            <a:endParaRPr lang="fr-FR" altLang="fr-FR" dirty="0"/>
          </a:p>
          <a:p>
            <a:pPr eaLnBrk="1" hangingPunct="1"/>
            <a:r>
              <a:rPr lang="fr-FR" altLang="fr-FR" dirty="0"/>
              <a:t>Total                                                                             </a:t>
            </a:r>
            <a:r>
              <a:rPr lang="fr-FR" altLang="fr-FR" dirty="0" smtClean="0"/>
              <a:t>5 </a:t>
            </a:r>
            <a:r>
              <a:rPr lang="fr-FR" altLang="fr-FR" dirty="0"/>
              <a:t>950 M </a:t>
            </a:r>
            <a:r>
              <a:rPr lang="fr-FR" altLang="fr-FR" dirty="0" smtClean="0"/>
              <a:t>$   </a:t>
            </a:r>
            <a:r>
              <a:rPr lang="fr-FR" altLang="fr-FR" dirty="0" smtClean="0">
                <a:solidFill>
                  <a:srgbClr val="FF0000"/>
                </a:solidFill>
              </a:rPr>
              <a:t>5 137 M $</a:t>
            </a:r>
            <a:endParaRPr lang="fr-FR" altLang="fr-FR" dirty="0"/>
          </a:p>
          <a:p>
            <a:pPr eaLnBrk="1" hangingPunct="1"/>
            <a:r>
              <a:rPr lang="fr-FR" altLang="fr-FR" dirty="0" smtClean="0"/>
              <a:t>Marge bénéficiaire     	                                              595 </a:t>
            </a:r>
            <a:r>
              <a:rPr lang="fr-FR" altLang="fr-FR" dirty="0"/>
              <a:t>M </a:t>
            </a:r>
            <a:r>
              <a:rPr lang="fr-FR" altLang="fr-FR" dirty="0" smtClean="0"/>
              <a:t>$       </a:t>
            </a:r>
            <a:r>
              <a:rPr lang="fr-FR" altLang="fr-FR" dirty="0" smtClean="0">
                <a:solidFill>
                  <a:srgbClr val="FF0000"/>
                </a:solidFill>
              </a:rPr>
              <a:t>513 M $</a:t>
            </a:r>
            <a:endParaRPr lang="fr-FR" altLang="fr-FR" dirty="0"/>
          </a:p>
          <a:p>
            <a:pPr eaLnBrk="1" hangingPunct="1"/>
            <a:r>
              <a:rPr lang="fr-FR" altLang="fr-FR" dirty="0" smtClean="0"/>
              <a:t>La marge de 10 </a:t>
            </a:r>
            <a:r>
              <a:rPr lang="fr-FR" altLang="fr-FR" dirty="0"/>
              <a:t>% minimum </a:t>
            </a:r>
            <a:r>
              <a:rPr lang="fr-FR" altLang="fr-FR" dirty="0" smtClean="0"/>
              <a:t>est essentielle afin </a:t>
            </a:r>
            <a:r>
              <a:rPr lang="fr-FR" altLang="fr-FR" dirty="0"/>
              <a:t>de pouvoir rembourser les intérêts de la dette et une partie </a:t>
            </a:r>
            <a:r>
              <a:rPr lang="fr-FR" altLang="fr-FR" dirty="0" smtClean="0"/>
              <a:t>du capital. </a:t>
            </a:r>
            <a:endParaRPr lang="fr-FR" alt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218</Words>
  <Application>Microsoft Macintosh PowerPoint</Application>
  <PresentationFormat>Grand écran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Thème Office</vt:lpstr>
      <vt:lpstr>Bombardier  Situation et perspectives révisée</vt:lpstr>
      <vt:lpstr>La dette de Bombardier</vt:lpstr>
      <vt:lpstr>Revenus de Bombardier en 2021</vt:lpstr>
      <vt:lpstr>Revenus de Bombardier en 2021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Bombardier  Situation et perspexctive</dc:title>
  <dc:creator>Utilisateur de Microsoft Office</dc:creator>
  <cp:lastModifiedBy>Utilisateur de Microsoft Office</cp:lastModifiedBy>
  <cp:revision>58</cp:revision>
  <dcterms:created xsi:type="dcterms:W3CDTF">2020-08-09T19:27:36Z</dcterms:created>
  <dcterms:modified xsi:type="dcterms:W3CDTF">2020-11-26T13:00:52Z</dcterms:modified>
</cp:coreProperties>
</file>